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bold.fntdata"/><Relationship Id="rId13" Type="http://schemas.openxmlformats.org/officeDocument/2006/relationships/slide" Target="slides/slide8.xml"/><Relationship Id="rId35" Type="http://schemas.openxmlformats.org/officeDocument/2006/relationships/font" Target="fonts/Inter-regular.fntdata"/><Relationship Id="rId12" Type="http://schemas.openxmlformats.org/officeDocument/2006/relationships/slide" Target="slides/slide7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10.xml"/><Relationship Id="rId37" Type="http://schemas.openxmlformats.org/officeDocument/2006/relationships/font" Target="fonts/Inter-italic.fntdata"/><Relationship Id="rId14" Type="http://schemas.openxmlformats.org/officeDocument/2006/relationships/slide" Target="slides/slide9.xml"/><Relationship Id="rId36" Type="http://schemas.openxmlformats.org/officeDocument/2006/relationships/font" Target="fonts/Inter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489d60269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a489d6026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489d60269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a489d60269_2_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489d60269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a489d60269_2_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489d60269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a489d60269_2_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489d60269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a489d60269_2_1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489d6026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a489d60269_2_1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489d60269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a489d60269_2_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89d60269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a489d60269_2_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489d60269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a489d60269_2_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489d60269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a489d60269_2_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489d60269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a489d60269_2_1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489d6026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a489d6026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489d60269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a489d6026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f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ODBC (Open Database Connectivity) </a:t>
            </a:r>
            <a:r>
              <a:rPr b="0" i="0" lang="fr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est un protocole qui permet de connecter une base de données Microsoft Access à une source de données externes</a:t>
            </a:r>
            <a:r>
              <a:rPr b="0" i="0" lang="f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, telle que Microsoft SQL Server.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489d60269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a489d60269_2_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489d60269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a489d60269_2_1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489d60269_2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a489d60269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489d60269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a489d60269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489d60269_2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a489d60269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489d6026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a489d60269_2_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489d6026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a489d60269_2_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489d60269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a489d60269_2_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489d60269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a489d6026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489d60269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a489d60269_2_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489d60269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a489d60269_2_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489d60269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a489d60269_2_10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Projet NoSQL</a:t>
            </a:r>
            <a:br>
              <a:rPr lang="fr"/>
            </a:br>
            <a:r>
              <a:rPr lang="fr"/>
              <a:t>NosCités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342961" y="1059700"/>
            <a:ext cx="39629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Les 5 annonces de location avec le plus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d’évaluations et leurs nombres d’évaluations</a:t>
            </a:r>
            <a:endParaRPr/>
          </a:p>
        </p:txBody>
      </p:sp>
      <p:pic>
        <p:nvPicPr>
          <p:cNvPr descr="Une image contenant texte, capture d’écran, Police&#10;&#10;Description générée automatiquement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139" y="256025"/>
            <a:ext cx="3184485" cy="46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431180" y="1050169"/>
            <a:ext cx="30668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 nombre total d’hôtes différents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80" y="1430523"/>
            <a:ext cx="4140819" cy="385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93638" y="3065786"/>
            <a:ext cx="40783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 nombre de locations réservables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instantanément et la proportion des annonces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&#10;&#10;Description générée automatiquement"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341" y="193029"/>
            <a:ext cx="3304479" cy="475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170618" y="2260660"/>
            <a:ext cx="39196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Les hôtes ont plus de 100 annonces sur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les plateformes et le pourcentage des hôtes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&#10;&#10;Description générée automatiquement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240" y="240280"/>
            <a:ext cx="4353632" cy="445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311700" y="2310140"/>
            <a:ext cx="30732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 nombre super hôtes différents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et le pourcentage parmi les hôtes</a:t>
            </a:r>
            <a:endParaRPr/>
          </a:p>
        </p:txBody>
      </p:sp>
      <p:pic>
        <p:nvPicPr>
          <p:cNvPr descr="Une image contenant texte, capture d’écran&#10;&#10;Description générée automatiquement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5454" y="210824"/>
            <a:ext cx="4089707" cy="472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28828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fr"/>
              <a:t>Analyse avec Pymongo et Polars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11700" y="860985"/>
            <a:ext cx="56541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Calculer le taux de réservation moyen par mois par type de logement</a:t>
            </a:r>
            <a:endParaRPr/>
          </a:p>
        </p:txBody>
      </p:sp>
      <p:pic>
        <p:nvPicPr>
          <p:cNvPr descr="Une image contenant texte, capture d’écran, logiciel, Page web&#10;&#10;Description générée automatiquement"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71406"/>
            <a:ext cx="5878279" cy="358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Calculer le taux de réservation moyen par mois par type de logement</a:t>
            </a:r>
            <a:endParaRPr/>
          </a:p>
        </p:txBody>
      </p:sp>
      <p:pic>
        <p:nvPicPr>
          <p:cNvPr descr="Une image contenant texte, capture d’écran, Police&#10;&#10;Description générée automatiquement"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7772400" cy="35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Calculer la médiane des nombres d’avis pour tous les logements</a:t>
            </a:r>
            <a:endParaRPr/>
          </a:p>
        </p:txBody>
      </p:sp>
      <p:pic>
        <p:nvPicPr>
          <p:cNvPr descr="Une image contenant texte, capture d’écran, Police, ligne&#10;&#10;Description générée automatiquement"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773838"/>
            <a:ext cx="7192686" cy="100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11700" y="1732763"/>
            <a:ext cx="49888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Calculer la médiane des nombres d’avis par catégorie d’hôte</a:t>
            </a:r>
            <a:endParaRPr/>
          </a:p>
        </p:txBody>
      </p:sp>
      <p:pic>
        <p:nvPicPr>
          <p:cNvPr descr="Une image contenant texte, Police, capture d’écran&#10;&#10;Description générée automatiquement"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040540"/>
            <a:ext cx="7772400" cy="291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67701" y="379486"/>
            <a:ext cx="6667169" cy="448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Calculer la densité de logements par quartier de Paris</a:t>
            </a:r>
            <a:endParaRPr/>
          </a:p>
        </p:txBody>
      </p:sp>
      <p:pic>
        <p:nvPicPr>
          <p:cNvPr descr="Une image contenant texte, capture d’écran&#10;&#10;Description générée automatiquement"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2250"/>
            <a:ext cx="7367751" cy="33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01" y="827840"/>
            <a:ext cx="7255748" cy="50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350448"/>
            <a:ext cx="8520600" cy="448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Identifier les quartiers avec le plus fort taux de réservation par mois</a:t>
            </a:r>
            <a:endParaRPr/>
          </a:p>
        </p:txBody>
      </p:sp>
      <p:pic>
        <p:nvPicPr>
          <p:cNvPr descr="Une image contenant texte, capture d’écran&#10;&#10;Description générée automatiquement"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702685"/>
            <a:ext cx="7162283" cy="409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931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Les étapes pour mettre la base de données MongoDB à disposition de Tableau Desktop sur MacOS</a:t>
            </a:r>
            <a:br>
              <a:rPr lang="fr" sz="2400"/>
            </a:br>
            <a:endParaRPr sz="2400"/>
          </a:p>
        </p:txBody>
      </p:sp>
      <p:sp>
        <p:nvSpPr>
          <p:cNvPr id="196" name="Google Shape;196;p31"/>
          <p:cNvSpPr txBox="1"/>
          <p:nvPr/>
        </p:nvSpPr>
        <p:spPr>
          <a:xfrm>
            <a:off x="311700" y="1376855"/>
            <a:ext cx="69998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Installation et démarrage de Mongodb-community 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311700" y="2340899"/>
            <a:ext cx="62664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1E2B"/>
                </a:solidFill>
                <a:latin typeface="Arial"/>
                <a:ea typeface="Arial"/>
                <a:cs typeface="Arial"/>
                <a:sym typeface="Arial"/>
              </a:rPr>
              <a:t>2. Installation de MongoDB BI Connector selon la version de système d’exploitation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82" y="1684632"/>
            <a:ext cx="6032939" cy="616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nombre&#10;&#10;Description générée automatiquement"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82" y="2688317"/>
            <a:ext cx="2792558" cy="22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 sz="2600"/>
              <a:t>Contexte du projet</a:t>
            </a:r>
            <a:endParaRPr/>
          </a:p>
        </p:txBody>
      </p:sp>
      <p:sp>
        <p:nvSpPr>
          <p:cNvPr id="68" name="Google Shape;68;p14"/>
          <p:cNvSpPr txBox="1"/>
          <p:nvPr>
            <p:ph idx="4294967295" type="body"/>
          </p:nvPr>
        </p:nvSpPr>
        <p:spPr>
          <a:xfrm>
            <a:off x="311700" y="1576087"/>
            <a:ext cx="8520600" cy="2407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fr" u="none" cap="none" strike="noStrike">
                <a:solidFill>
                  <a:schemeClr val="dk1"/>
                </a:solidFill>
              </a:rPr>
              <a:t>Nouveau Data Engineer chez NosCités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fr" u="none" cap="none" strike="noStrike">
                <a:solidFill>
                  <a:schemeClr val="dk1"/>
                </a:solidFill>
              </a:rPr>
              <a:t>Association surveillant l'impact des locations courte durée sur le logement à Paris et Lyon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fr" u="none" cap="none" strike="noStrike">
                <a:solidFill>
                  <a:schemeClr val="dk1"/>
                </a:solidFill>
              </a:rPr>
              <a:t>Crash de la base de données Paris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fr" u="none" cap="none" strike="noStrike">
                <a:solidFill>
                  <a:schemeClr val="dk1"/>
                </a:solidFill>
              </a:rPr>
              <a:t>Besoin urgent de restauration Objectif: Analyse de l'effet "JO 2024" sur l'offre de logements</a:t>
            </a:r>
            <a:endParaRPr b="0" i="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385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3. Télécharger et configurer ODBC (</a:t>
            </a:r>
            <a:r>
              <a:rPr b="0" i="0" lang="fr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Open Database Connectivity</a:t>
            </a:r>
            <a:r>
              <a:rPr lang="fr" sz="1400"/>
              <a:t>)</a:t>
            </a:r>
            <a:endParaRPr/>
          </a:p>
        </p:txBody>
      </p:sp>
      <p:pic>
        <p:nvPicPr>
          <p:cNvPr descr="Une image contenant texte, capture d’écran, logiciel, multimédia&#10;&#10;Description générée automatiquement"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03" y="957562"/>
            <a:ext cx="2856698" cy="200401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311700" y="3065737"/>
            <a:ext cx="25010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Démarrage de mongosqld </a:t>
            </a:r>
            <a:endParaRPr/>
          </a:p>
        </p:txBody>
      </p:sp>
      <p:pic>
        <p:nvPicPr>
          <p:cNvPr descr="Une image contenant capture d’écran, texte, Police, information&#10;&#10;Description générée automatiquement"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903" y="3477672"/>
            <a:ext cx="7772400" cy="127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1963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400"/>
              <a:t>5. Connection de Tableau public </a:t>
            </a:r>
            <a:endParaRPr/>
          </a:p>
        </p:txBody>
      </p:sp>
      <p:pic>
        <p:nvPicPr>
          <p:cNvPr descr="Une image contenant texte, capture d’écran, logiciel, Page web&#10;&#10;Description générée automatiquement"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317" y="668313"/>
            <a:ext cx="5921365" cy="411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42937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fr"/>
              <a:t>Tableau de bord </a:t>
            </a:r>
            <a:endParaRPr/>
          </a:p>
        </p:txBody>
      </p:sp>
      <p:pic>
        <p:nvPicPr>
          <p:cNvPr descr="Une image contenant texte, logiciel, Caractère coloré, capture d’écran&#10;&#10;Description générée automatiquement"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74" y="1151792"/>
            <a:ext cx="6318267" cy="374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699" y="290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fr"/>
              <a:t>Partie 3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698" y="779468"/>
            <a:ext cx="5408691" cy="418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Schéma d’architecture de la base de pour replicaset</a:t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Une image contenant texte, diagramme, capture d’écran, ligne&#10;&#10;Description générée automatiquement"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654" y="1146687"/>
            <a:ext cx="5408692" cy="3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95782" y="295992"/>
            <a:ext cx="5384907" cy="418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Schéma d’architecture de la base de pour sharding</a:t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271A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Une image contenant texte, diagramme, Plan, capture d’écran&#10;&#10;Description générée automatiquement"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623" y="788276"/>
            <a:ext cx="5890754" cy="397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capture d’écran&#10;&#10;Description générée automatiquement" id="237" name="Google Shape;2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92482"/>
            <a:ext cx="8254231" cy="346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311699" y="441435"/>
            <a:ext cx="584647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Processus de Réplication et Distribution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2400"/>
              <a:t>Problématiques à résoudre</a:t>
            </a:r>
            <a:br>
              <a:rPr lang="fr" sz="2400"/>
            </a:br>
            <a:endParaRPr sz="2400"/>
          </a:p>
        </p:txBody>
      </p:sp>
      <p:grpSp>
        <p:nvGrpSpPr>
          <p:cNvPr id="74" name="Google Shape;74;p15"/>
          <p:cNvGrpSpPr/>
          <p:nvPr/>
        </p:nvGrpSpPr>
        <p:grpSpPr>
          <a:xfrm>
            <a:off x="332156" y="1467928"/>
            <a:ext cx="8479687" cy="2745001"/>
            <a:chOff x="20456" y="259703"/>
            <a:chExt cx="8479687" cy="2745001"/>
          </a:xfrm>
        </p:grpSpPr>
        <p:sp>
          <p:nvSpPr>
            <p:cNvPr id="75" name="Google Shape;75;p15"/>
            <p:cNvSpPr/>
            <p:nvPr/>
          </p:nvSpPr>
          <p:spPr>
            <a:xfrm>
              <a:off x="514050" y="259703"/>
              <a:ext cx="1544062" cy="1544062"/>
            </a:xfrm>
            <a:prstGeom prst="ellipse">
              <a:avLst/>
            </a:prstGeom>
            <a:solidFill>
              <a:srgbClr val="D5DBDD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843112" y="588766"/>
              <a:ext cx="885937" cy="885937"/>
            </a:xfrm>
            <a:prstGeom prst="flowChartMagneticDisk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0456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20456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fr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RESTAURATION DE LA BASE MONGODB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488268" y="259703"/>
              <a:ext cx="1544062" cy="1544062"/>
            </a:xfrm>
            <a:prstGeom prst="ellipse">
              <a:avLst/>
            </a:prstGeom>
            <a:solidFill>
              <a:srgbClr val="D5DBDD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17331" y="588766"/>
              <a:ext cx="885937" cy="8859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994675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2994675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fr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VÉRIFICATION DE L'INTÉGRITÉ DES DONNÉES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462487" y="259703"/>
              <a:ext cx="1544062" cy="1544062"/>
            </a:xfrm>
            <a:prstGeom prst="ellipse">
              <a:avLst/>
            </a:prstGeom>
            <a:solidFill>
              <a:srgbClr val="D5DBDD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791550" y="588766"/>
              <a:ext cx="885937" cy="8859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968893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5968893" y="2284704"/>
              <a:ext cx="253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fr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MISE EN PLACE D'UNE ARCHITECTURE ROBUSTE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7004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800">
                <a:solidFill>
                  <a:srgbClr val="271A38"/>
                </a:solidFill>
                <a:latin typeface="Inter"/>
                <a:ea typeface="Inter"/>
                <a:cs typeface="Inter"/>
                <a:sym typeface="Inter"/>
              </a:rPr>
              <a:t>La description d’un document avec le type des données</a:t>
            </a:r>
            <a:endParaRPr sz="1800"/>
          </a:p>
        </p:txBody>
      </p:sp>
      <p:pic>
        <p:nvPicPr>
          <p:cNvPr descr="Une image contenant texte, capture d’écran, conception&#10;&#10;Description générée automatiquement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933" y="1273134"/>
            <a:ext cx="3747129" cy="1358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&#10;&#10;Description générée automatiquement"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962" y="2632080"/>
            <a:ext cx="3711660" cy="2343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&#10;&#10;Description générée automatiquement" id="94" name="Google Shape;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1210963"/>
            <a:ext cx="3616276" cy="23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11700" y="2451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Partie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725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fr"/>
              <a:t>Partie 1</a:t>
            </a:r>
            <a:endParaRPr/>
          </a:p>
        </p:txBody>
      </p:sp>
      <p:pic>
        <p:nvPicPr>
          <p:cNvPr descr="Une image contenant texte, capture d’écran, Police&#10;&#10;Description générée automatiquement"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2480441"/>
            <a:ext cx="8403847" cy="1215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11699" y="1544665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Importation des données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 avantages du NoSQL dans ce contexte de données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11699" y="1955327"/>
            <a:ext cx="772251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flexible des documents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Évolutivité horizontale nécessaire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pour les requêtes géospatiales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3094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800"/>
              <a:t>Vérification de nombre total de documents dans Mongodb-Compass</a:t>
            </a:r>
            <a:endParaRPr/>
          </a:p>
        </p:txBody>
      </p:sp>
      <p:pic>
        <p:nvPicPr>
          <p:cNvPr descr="Une image contenant texte, capture d’écran, Police, blanc&#10;&#10;Description générée automatiquement"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022" y="2864191"/>
            <a:ext cx="1202054" cy="4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687691"/>
            <a:ext cx="7772400" cy="447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logiciel, Page web, Site web&#10;&#10;Description générée automatiquement" id="116" name="Google Shape;11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215" y="2135515"/>
            <a:ext cx="4530713" cy="300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99284" y="959015"/>
            <a:ext cx="10615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fr"/>
              <a:t>Documents disponibles</a:t>
            </a:r>
            <a:endParaRPr/>
          </a:p>
        </p:txBody>
      </p:sp>
      <p:pic>
        <p:nvPicPr>
          <p:cNvPr descr="Une image contenant texte, Police, capture d’écran&#10;&#10;Description générée automatiquement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66" y="2230846"/>
            <a:ext cx="7772400" cy="99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15328" y="437210"/>
            <a:ext cx="4729881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fr" sz="2800"/>
              <a:t>Partie 2 Requêtes et résultat</a:t>
            </a:r>
            <a:br>
              <a:rPr lang="fr" sz="2800"/>
            </a:br>
            <a:r>
              <a:rPr lang="fr" sz="2800"/>
              <a:t>avec MongoCLI</a:t>
            </a:r>
            <a:endParaRPr sz="2800"/>
          </a:p>
        </p:txBody>
      </p:sp>
      <p:sp>
        <p:nvSpPr>
          <p:cNvPr id="129" name="Google Shape;129;p21"/>
          <p:cNvSpPr txBox="1"/>
          <p:nvPr/>
        </p:nvSpPr>
        <p:spPr>
          <a:xfrm>
            <a:off x="190500" y="2016919"/>
            <a:ext cx="4381500" cy="370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 d’annonces par type de location</a:t>
            </a:r>
            <a:endParaRPr/>
          </a:p>
        </p:txBody>
      </p:sp>
      <p:pic>
        <p:nvPicPr>
          <p:cNvPr descr="Une image contenant texte, capture d’écran, Police, menu&#10;&#10;Description générée automatiquement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1581" y="375138"/>
            <a:ext cx="3887091" cy="439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